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260" r:id="rId2"/>
    <p:sldId id="300" r:id="rId3"/>
    <p:sldId id="319" r:id="rId4"/>
    <p:sldId id="320" r:id="rId5"/>
    <p:sldId id="321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18" r:id="rId14"/>
    <p:sldId id="330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4" r:id="rId27"/>
    <p:sldId id="345" r:id="rId28"/>
    <p:sldId id="346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87432" autoAdjust="0"/>
  </p:normalViewPr>
  <p:slideViewPr>
    <p:cSldViewPr>
      <p:cViewPr varScale="1">
        <p:scale>
          <a:sx n="144" d="100"/>
          <a:sy n="144" d="100"/>
        </p:scale>
        <p:origin x="227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44FDD-CC50-4294-8AC5-8B37FA67645A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B92BE-B928-427D-8552-81DBDAE2C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992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356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736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638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556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572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311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807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231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327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135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08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789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161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305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67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0440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191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0351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234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210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0637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988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1461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6056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6267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父母就职于太原理工大学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3474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464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3324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最一般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的多项式时间可解问题！</a:t>
            </a:r>
            <a:endParaRPr lang="en-US" altLang="zh-CN" sz="2000" dirty="0" smtClean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poly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时间算法在</a:t>
            </a:r>
            <a:r>
              <a:rPr lang="en-US" altLang="zh-CN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上运行</a:t>
            </a:r>
            <a:r>
              <a:rPr lang="en-US" altLang="zh-CN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===poly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电路拷贝逐时刻衔接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电路求值问题可归约为线性规划，从而任意多项式时间可解问题亦可。</a:t>
            </a:r>
            <a:endParaRPr lang="en-US" altLang="zh-CN" sz="2000" dirty="0" smtClean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布尔电路是一个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DAG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，从而也可以动态规划求解！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7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最一般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的多项式时间可解问题！</a:t>
            </a:r>
            <a:endParaRPr lang="en-US" altLang="zh-CN" sz="2000" dirty="0" smtClean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poly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时间算法在</a:t>
            </a:r>
            <a:r>
              <a:rPr lang="en-US" altLang="zh-CN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上运行</a:t>
            </a:r>
            <a:r>
              <a:rPr lang="en-US" altLang="zh-CN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===poly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电路拷贝逐时刻衔接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电路求值问题可归约为线性规划，从而任意多项式时间可解问题亦可。</a:t>
            </a:r>
            <a:endParaRPr lang="en-US" altLang="zh-CN" sz="2000" dirty="0" smtClean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布尔电路是一个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DAG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，从而也可以动态规划求解！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128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640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79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642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893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138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764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0.emf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5.emf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5.emf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8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8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9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2620888"/>
          </a:xfrm>
        </p:spPr>
        <p:txBody>
          <a:bodyPr>
            <a:normAutofit fontScale="90000"/>
          </a:bodyPr>
          <a:lstStyle/>
          <a:p>
            <a:r>
              <a:rPr lang="en-US" altLang="zh-CN" sz="60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Chapter </a:t>
            </a:r>
            <a:r>
              <a:rPr lang="en-US" altLang="zh-CN" sz="6000" dirty="0" smtClean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7 </a:t>
            </a:r>
            <a:r>
              <a:rPr lang="en-US" altLang="zh-CN" sz="60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60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</a:br>
            <a:r>
              <a:rPr lang="en-US" altLang="zh-CN" sz="60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Linear</a:t>
            </a:r>
            <a:r>
              <a:rPr lang="en-US" altLang="zh-CN" sz="6000" dirty="0" smtClean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programming and reductions</a:t>
            </a:r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2"/>
          <p:cNvSpPr txBox="1">
            <a:spLocks/>
          </p:cNvSpPr>
          <p:nvPr/>
        </p:nvSpPr>
        <p:spPr>
          <a:xfrm>
            <a:off x="467544" y="4120679"/>
            <a:ext cx="8229600" cy="1612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altLang="zh-CN" sz="2800" dirty="0" smtClean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Science, </a:t>
            </a:r>
            <a:r>
              <a:rPr lang="en-US" altLang="zh-CN" sz="2800" dirty="0" err="1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Yanshan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University</a:t>
            </a:r>
          </a:p>
          <a:p>
            <a:pPr algn="r"/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Wang </a:t>
            </a:r>
            <a:r>
              <a:rPr lang="en-US" altLang="zh-CN" sz="2800" dirty="0" smtClean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Gang</a:t>
            </a:r>
            <a:endParaRPr lang="en-US" altLang="zh-CN" sz="2800" dirty="0">
              <a:solidFill>
                <a:srgbClr val="7030A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6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simulating the behavior of simplex, we get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Ford-Fulkerson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solving max-flow directly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Current flow                                            Residual network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Flows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networks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1455" y="1932184"/>
            <a:ext cx="7324441" cy="1631216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Ford-Fulkerson Method (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t, </a:t>
            </a:r>
            <a:r>
              <a:rPr lang="en-US" altLang="zh-CN" sz="2000" i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i="1" baseline="-250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 initialize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0</a:t>
            </a: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</a:t>
            </a:r>
            <a:r>
              <a:rPr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exists an augmenting path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residual network </a:t>
            </a: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i="1" baseline="30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altLang="zh-CN" sz="20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      augment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along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 </a:t>
            </a:r>
            <a:r>
              <a:rPr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0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794" y="620688"/>
            <a:ext cx="2052638" cy="12334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48" y="3982199"/>
            <a:ext cx="7308000" cy="182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9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simulating the behavior of simplex, we get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Ford-Fulkerson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solving max-flow directly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Current flow                                            Residual network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Flows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networks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1455" y="1932184"/>
            <a:ext cx="7324441" cy="1631216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Ford-Fulkerson Method (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t, </a:t>
            </a:r>
            <a:r>
              <a:rPr lang="en-US" altLang="zh-CN" sz="2000" i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i="1" baseline="-250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 initialize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0</a:t>
            </a: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</a:t>
            </a:r>
            <a:r>
              <a:rPr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exists an augmenting path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residual network </a:t>
            </a: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i="1" baseline="30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altLang="zh-CN" sz="20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      augment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along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 </a:t>
            </a:r>
            <a:r>
              <a:rPr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0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794" y="620688"/>
            <a:ext cx="2052638" cy="12334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48" y="3977280"/>
            <a:ext cx="7308000" cy="18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9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simulating the behavior of simplex, we get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Ford-Fulkerson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solving max-flow directly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Current flow                                            Residual network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Flows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networks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1455" y="1932184"/>
            <a:ext cx="7324441" cy="1631216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Ford-Fulkerson Method (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t, </a:t>
            </a:r>
            <a:r>
              <a:rPr lang="en-US" altLang="zh-CN" sz="2000" i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i="1" baseline="-250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 initialize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0</a:t>
            </a: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</a:t>
            </a:r>
            <a:r>
              <a:rPr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exists an augmenting path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residual network </a:t>
            </a: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i="1" baseline="30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altLang="zh-CN" sz="20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      augment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along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 </a:t>
            </a:r>
            <a:r>
              <a:rPr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0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794" y="620688"/>
            <a:ext cx="2052638" cy="12334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455" y="3982191"/>
            <a:ext cx="7308000" cy="182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2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)-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cut: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 partitioned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into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two sets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endParaRPr lang="en-US" altLang="zh-CN" sz="2000" i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capacity(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): 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total capacity of the edges from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any flow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any 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)-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cut,                                        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Let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be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final flow. Now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 no longer reachable from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in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i="1" baseline="30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Let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be the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nodes reachable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from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in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i="1" baseline="30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−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Then 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is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cut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 the graph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and size(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capacity(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).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Max-flow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min-cut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theorem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size of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maximum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flow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 a network equals the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capacity of a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smallest 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)-cut.</a:t>
            </a: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Flows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489041"/>
              </p:ext>
            </p:extLst>
          </p:nvPr>
        </p:nvGraphicFramePr>
        <p:xfrm>
          <a:off x="5774960" y="1286232"/>
          <a:ext cx="1244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05" name="Equation" r:id="rId4" imgW="1244520" imgH="279360" progId="Equation.DSMT4">
                  <p:embed/>
                </p:oleObj>
              </mc:Choice>
              <mc:Fallback>
                <p:oleObj name="Equation" r:id="rId4" imgW="12445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74960" y="1286232"/>
                        <a:ext cx="1244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685795"/>
              </p:ext>
            </p:extLst>
          </p:nvPr>
        </p:nvGraphicFramePr>
        <p:xfrm>
          <a:off x="3771276" y="1941694"/>
          <a:ext cx="2476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06" name="Equation" r:id="rId6" imgW="2476440" imgH="304560" progId="Equation.DSMT4">
                  <p:embed/>
                </p:oleObj>
              </mc:Choice>
              <mc:Fallback>
                <p:oleObj name="Equation" r:id="rId6" imgW="24764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71276" y="1941694"/>
                        <a:ext cx="2476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481" y="3429000"/>
            <a:ext cx="6614160" cy="19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9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360246"/>
            <a:ext cx="4945380" cy="1832610"/>
          </a:xfrm>
          <a:prstGeom prst="rect">
            <a:avLst/>
          </a:prstGeom>
        </p:spPr>
      </p:pic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Problem: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Solution: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Integrity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of Ford-Fulkerson method: If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all edge capacities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are integers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then the optimal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flow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found by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Ford-Fulkerson method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 integral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Because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capacity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of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any augmenting path is an integer.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Bipartite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339" y="1321465"/>
            <a:ext cx="3393853" cy="193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1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max  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+6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Optimum solution: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(100, 300)</a:t>
            </a: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Tx/>
              <a:buFont typeface="+mj-ea"/>
              <a:buAutoNum type="circleNumDbPlain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200   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Objective value: 1900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Tx/>
              <a:buFont typeface="+mj-ea"/>
              <a:buAutoNum type="circleNumDbPlain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300</a:t>
            </a: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Tx/>
              <a:buFont typeface="+mj-ea"/>
              <a:buAutoNum type="circleNumDbPlain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≤ 400</a:t>
            </a: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Tx/>
              <a:buFont typeface="+mj-ea"/>
              <a:buAutoNum type="circleNumDbPlain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≥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Tx/>
              <a:buFont typeface="+mj-ea"/>
              <a:buAutoNum type="circleNumDbPlain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≥ 0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①*0+②*5+③*1 ≤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1900	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(0, 5, 1)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        Multiplier          Inequality</a:t>
            </a:r>
            <a:endParaRPr lang="es-E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s-E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200</a:t>
            </a:r>
            <a:endParaRPr lang="es-E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		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s-E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300</a:t>
            </a:r>
            <a:endParaRPr lang="es-E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		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s-E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≤ 400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s-E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s-E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s-E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s-E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s-E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s-E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</a:t>
            </a:r>
            <a:r>
              <a:rPr lang="es-E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200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s-E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+300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s-E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+400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Duality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Linear Programming</a:t>
            </a:r>
          </a:p>
        </p:txBody>
      </p:sp>
    </p:spTree>
    <p:extLst>
      <p:ext uri="{BB962C8B-B14F-4D97-AF65-F5344CB8AC3E}">
        <p14:creationId xmlns:p14="http://schemas.microsoft.com/office/powerpoint/2010/main" val="87775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max  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+6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Optimum solution: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(100, 300)</a:t>
            </a: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Tx/>
              <a:buFont typeface="+mj-ea"/>
              <a:buAutoNum type="circleNumDbPlain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200   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Objective value: 1900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Tx/>
              <a:buFont typeface="+mj-ea"/>
              <a:buAutoNum type="circleNumDbPlain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300</a:t>
            </a: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Tx/>
              <a:buFont typeface="+mj-ea"/>
              <a:buAutoNum type="circleNumDbPlain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≤ 400</a:t>
            </a: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Tx/>
              <a:buFont typeface="+mj-ea"/>
              <a:buAutoNum type="circleNumDbPlain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≥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Tx/>
              <a:buFont typeface="+mj-ea"/>
              <a:buAutoNum type="circleNumDbPlain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≥ 0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①*0+②*5+③*1 ≤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1900	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(0, 5, 1)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        Multiplier          Inequality</a:t>
            </a:r>
            <a:endParaRPr lang="es-E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s-E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200</a:t>
            </a:r>
            <a:endParaRPr lang="es-E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		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s-E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300</a:t>
            </a:r>
            <a:endParaRPr lang="es-E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		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s-E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≤ 400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s-E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s-E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s-E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s-E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+(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s-E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s-E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s-E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</a:t>
            </a:r>
            <a:r>
              <a:rPr lang="es-E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s-E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200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s-E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+300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s-E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+400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endParaRPr lang="en-US" altLang="zh-CN" sz="2000" dirty="0" smtClean="0">
              <a:solidFill>
                <a:srgbClr val="7030A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If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+6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≤ </a:t>
            </a:r>
            <a:r>
              <a:rPr lang="es-E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s-E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s-E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s-E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+(</a:t>
            </a:r>
            <a:r>
              <a:rPr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s-E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s-E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 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s-E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hen </a:t>
            </a:r>
            <a:r>
              <a:rPr lang="es-E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200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s-E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+300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s-E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+400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will be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 upper bound on the optimum solution. </a:t>
            </a: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Duality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Linear Programming</a:t>
            </a:r>
          </a:p>
        </p:txBody>
      </p:sp>
    </p:spTree>
    <p:extLst>
      <p:ext uri="{BB962C8B-B14F-4D97-AF65-F5344CB8AC3E}">
        <p14:creationId xmlns:p14="http://schemas.microsoft.com/office/powerpoint/2010/main" val="217955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If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+6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≤ </a:t>
            </a:r>
            <a:r>
              <a:rPr lang="es-E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s-E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s-E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s-E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+(</a:t>
            </a:r>
            <a:r>
              <a:rPr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s-E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s-E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 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then </a:t>
            </a:r>
            <a:r>
              <a:rPr lang="es-E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200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s-E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+300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s-E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+400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will be an upper bound on the optimum solution.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is easy to find. But it may tell us a far too loose upper bound.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Dual LP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The tightest upper bound!</a:t>
            </a:r>
          </a:p>
          <a:p>
            <a:pPr marL="2736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min   200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+300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+400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Optimum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solution: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(0, 5, 1)</a:t>
            </a:r>
            <a:endParaRPr lang="en-US" altLang="zh-CN" sz="2000" baseline="-25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             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 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Objective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value: 1900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≥ 6</a:t>
            </a:r>
          </a:p>
          <a:p>
            <a:pPr marL="2736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  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≥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</a:p>
          <a:p>
            <a:pPr marL="2736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≥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</a:p>
          <a:p>
            <a:pPr marL="2736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 0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Duality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Linear Programming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68228"/>
              </p:ext>
            </p:extLst>
          </p:nvPr>
        </p:nvGraphicFramePr>
        <p:xfrm>
          <a:off x="1735138" y="1930400"/>
          <a:ext cx="53721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85" name="Equation" r:id="rId4" imgW="5371920" imgH="1015920" progId="Equation.DSMT4">
                  <p:embed/>
                </p:oleObj>
              </mc:Choice>
              <mc:Fallback>
                <p:oleObj name="Equation" r:id="rId4" imgW="537192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35138" y="1930400"/>
                        <a:ext cx="53721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89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Duality theorem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If a linear program has a bounded optimum, then so does its dual, and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two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optimum values coincide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Primal LP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Dual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LP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max </a:t>
            </a:r>
            <a:r>
              <a:rPr lang="en-US" altLang="zh-CN" sz="2000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000" baseline="30000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	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min </a:t>
            </a:r>
            <a:r>
              <a:rPr lang="en-US" altLang="zh-CN" sz="2000" dirty="0" err="1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30000" dirty="0" err="1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 err="1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lang="en-US" altLang="zh-CN" sz="2000" dirty="0">
              <a:solidFill>
                <a:srgbClr val="7030A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     </a:t>
            </a:r>
            <a:r>
              <a:rPr lang="en-US" altLang="zh-CN" sz="12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Ax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b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       </a:t>
            </a:r>
            <a:r>
              <a:rPr lang="en-US" altLang="zh-CN" sz="2000" dirty="0" err="1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30000" dirty="0" err="1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 err="1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 </a:t>
            </a:r>
            <a:r>
              <a:rPr lang="en-US" altLang="zh-CN" sz="2000" dirty="0" err="1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000" baseline="30000" dirty="0" err="1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endParaRPr lang="en-US" altLang="zh-CN" sz="2000" dirty="0">
              <a:solidFill>
                <a:srgbClr val="7030A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          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           y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 </a:t>
            </a:r>
            <a:r>
              <a:rPr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endParaRPr lang="en-US" altLang="zh-CN" sz="2000" b="1" dirty="0">
              <a:solidFill>
                <a:srgbClr val="7030A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By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design, dual feasible values ≥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primal feasible values. The duality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theorem tells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us that moreover their optima coincide.</a:t>
            </a: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Duality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Linear Programming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61" y="4504531"/>
            <a:ext cx="7662863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9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matrix games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ock-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cissors-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aper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payoff matrix  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If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 always makes the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same move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Column will quickly catch on and will always play the countermove, winning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every time.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mixed strategy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a probability distribution that assigns to each available action a likelihood of being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selected.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Both Row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Column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play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mixed strategies.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Then the expected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payoff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 wants to maximize this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payoff. Column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wants to minimize it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Zero-sum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games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337019"/>
              </p:ext>
            </p:extLst>
          </p:nvPr>
        </p:nvGraphicFramePr>
        <p:xfrm>
          <a:off x="1579563" y="5013176"/>
          <a:ext cx="55245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4" name="Equation" r:id="rId4" imgW="5524200" imgH="558720" progId="Equation.DSMT4">
                  <p:embed/>
                </p:oleObj>
              </mc:Choice>
              <mc:Fallback>
                <p:oleObj name="Equation" r:id="rId4" imgW="552420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79563" y="5013176"/>
                        <a:ext cx="55245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3264" y="1622976"/>
            <a:ext cx="2142872" cy="169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8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 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+ 6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Standard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</a:t>
            </a:r>
            <a:r>
              <a:rPr lang="en-US" altLang="zh-CN" sz="20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baseline="300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CN" sz="20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                      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≤ 200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          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≥ 0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≤ 400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≥ 0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Variants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LP can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reduced to one another via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transformations.</a:t>
            </a:r>
          </a:p>
          <a:p>
            <a:pPr marL="2736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max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min: multiply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coefficients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objective function by −1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slack(surplus) variables: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turn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inequality constraints into equations</a:t>
            </a:r>
          </a:p>
          <a:p>
            <a:pPr marL="273600" lvl="1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lvl="1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change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equality constraints into inequalities:</a:t>
            </a:r>
          </a:p>
          <a:p>
            <a:pPr marL="2736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ax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      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≤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2000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unrestricted in sign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736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􀀀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973951"/>
              </p:ext>
            </p:extLst>
          </p:nvPr>
        </p:nvGraphicFramePr>
        <p:xfrm>
          <a:off x="2429232" y="3915584"/>
          <a:ext cx="31623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81" name="Equation" r:id="rId4" imgW="3162240" imgH="736560" progId="Equation.DSMT4">
                  <p:embed/>
                </p:oleObj>
              </mc:Choice>
              <mc:Fallback>
                <p:oleObj name="Equation" r:id="rId4" imgW="316224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29232" y="3915584"/>
                        <a:ext cx="31623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758677"/>
              </p:ext>
            </p:extLst>
          </p:nvPr>
        </p:nvGraphicFramePr>
        <p:xfrm>
          <a:off x="2555776" y="5594350"/>
          <a:ext cx="23368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82" name="Equation" r:id="rId6" imgW="2336760" imgH="291960" progId="Equation.DSMT4">
                  <p:embed/>
                </p:oleObj>
              </mc:Choice>
              <mc:Fallback>
                <p:oleObj name="Equation" r:id="rId6" imgW="23367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55776" y="5594350"/>
                        <a:ext cx="23368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851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If Row plays the strategy (1/3,1/3,1/3), then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no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matter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what pure strategy Column plays, the expected payoff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 0.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Since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payoff of any mixed strategy 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is 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just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weighted average of the individual payoffs for 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playing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pure strategy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and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must also be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can force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 expected payoff ≥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no matter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what Column does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 marL="2736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Column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can force an expected payoff ≤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0, no matter what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 does.</a:t>
            </a:r>
          </a:p>
          <a:p>
            <a:pPr marL="2736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(1/3,1/3,1/3) is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best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 both players. Its expected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payoff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 0.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Zero-sum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games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84" y="1285579"/>
            <a:ext cx="2142872" cy="169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3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onsymmetric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game ― presidential election: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Suppose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will play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mixed strategy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(1/2,1/2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).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Column's best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response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must be 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pure strategy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(0,1).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Once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Row's strategy x = 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is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fixed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Column must either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move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with payoff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−2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or move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with payoff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−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whichever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 smaller.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Because any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mixed strategy y is a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convex combination of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these two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pure strategies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and thus cannot beat the better of the two.</a:t>
            </a: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Zero-sum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628800"/>
            <a:ext cx="1995427" cy="144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 forced to announce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 before Column plays, 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she knows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his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best response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will achieve an expected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payoff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of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min{3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−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−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}.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She should choose x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defensively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 maximize her payoff against this best 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response.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little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trick: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pl-PL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pl-PL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pl-PL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min{3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−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−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}	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pl-PL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max </a:t>
            </a:r>
            <a:r>
              <a:rPr lang="pl-PL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endParaRPr lang="en-US" altLang="zh-CN" sz="2000" i="1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pl-PL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pl-PL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−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pl-PL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pl-PL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</a:t>
            </a:r>
            <a:r>
              <a:rPr lang="pl-PL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−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Zero-sum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games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548972"/>
              </p:ext>
            </p:extLst>
          </p:nvPr>
        </p:nvGraphicFramePr>
        <p:xfrm>
          <a:off x="899592" y="3022724"/>
          <a:ext cx="55245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5" name="Equation" r:id="rId4" imgW="5524200" imgH="622080" progId="Equation.DSMT4">
                  <p:embed/>
                </p:oleObj>
              </mc:Choice>
              <mc:Fallback>
                <p:oleObj name="Equation" r:id="rId4" imgW="552420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9592" y="3022724"/>
                        <a:ext cx="55245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330451"/>
              </p:ext>
            </p:extLst>
          </p:nvPr>
        </p:nvGraphicFramePr>
        <p:xfrm>
          <a:off x="1475656" y="4623668"/>
          <a:ext cx="19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6" name="Equation" r:id="rId6" imgW="190440" imgH="317160" progId="Equation.DSMT4">
                  <p:embed/>
                </p:oleObj>
              </mc:Choice>
              <mc:Fallback>
                <p:oleObj name="Equation" r:id="rId6" imgW="1904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75656" y="4623668"/>
                        <a:ext cx="19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133402" y="3878347"/>
            <a:ext cx="353494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3600" indent="-273600">
              <a:lnSpc>
                <a:spcPct val="11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 needs to choose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</a:p>
          <a:p>
            <a:pPr marL="273600" indent="0">
              <a:lnSpc>
                <a:spcPct val="110000"/>
              </a:lnSpc>
              <a:buNone/>
            </a:pP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pl-PL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ax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pl-PL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endParaRPr lang="en-US" altLang="zh-CN" sz="2000" i="1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buNone/>
            </a:pP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−3</a:t>
            </a: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+2</a:t>
            </a: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pl-PL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pl-PL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0</a:t>
            </a:r>
            <a:endParaRPr lang="en-US" altLang="zh-CN" sz="2000" baseline="-2500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buNone/>
            </a:pP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x</a:t>
            </a:r>
            <a:r>
              <a:rPr lang="en-US" altLang="zh-CN" sz="2000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−  </a:t>
            </a: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pl-PL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pl-PL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</a:t>
            </a:r>
            <a:r>
              <a:rPr lang="pl-PL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</a:p>
          <a:p>
            <a:pPr marL="273600" indent="0">
              <a:lnSpc>
                <a:spcPct val="110000"/>
              </a:lnSpc>
              <a:buNone/>
            </a:pP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x</a:t>
            </a:r>
            <a:r>
              <a:rPr lang="en-US" altLang="zh-CN" sz="2000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 </a:t>
            </a: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      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1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>
              <a:lnSpc>
                <a:spcPct val="110000"/>
              </a:lnSpc>
            </a:pP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x</a:t>
            </a:r>
            <a:r>
              <a:rPr lang="en-US" altLang="zh-CN" sz="2000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pl-PL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</a:t>
            </a:r>
            <a:r>
              <a:rPr lang="pl-PL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</a:p>
          <a:p>
            <a:pPr marL="273600">
              <a:lnSpc>
                <a:spcPct val="110000"/>
              </a:lnSpc>
            </a:pP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x</a:t>
            </a:r>
            <a:r>
              <a:rPr lang="en-US" altLang="zh-CN" sz="2000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pl-PL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</a:t>
            </a:r>
            <a:r>
              <a:rPr lang="pl-PL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224" y="1264645"/>
            <a:ext cx="1995427" cy="144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Symmetrically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if Column has to announce his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strategy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first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his best bet is to choose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mixed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strategy y that 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minimizes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his loss under Row's best response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i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i="1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i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 LP form, this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min  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−3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+w</a:t>
            </a:r>
            <a:r>
              <a:rPr lang="pl-PL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0</a:t>
            </a:r>
            <a:endParaRPr lang="en-US" altLang="zh-CN" sz="2000" baseline="-25000" dirty="0">
              <a:solidFill>
                <a:srgbClr val="7030A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−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+w</a:t>
            </a:r>
            <a:r>
              <a:rPr lang="pl-PL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</a:t>
            </a:r>
            <a:r>
              <a:rPr lang="pl-PL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18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pl-PL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</a:t>
            </a:r>
            <a:r>
              <a:rPr lang="pl-PL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pl-PL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</a:t>
            </a:r>
            <a:r>
              <a:rPr lang="pl-PL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endParaRPr lang="en-US" altLang="zh-CN" sz="2000" dirty="0">
              <a:solidFill>
                <a:srgbClr val="7030A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Zero-sum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games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872814"/>
              </p:ext>
            </p:extLst>
          </p:nvPr>
        </p:nvGraphicFramePr>
        <p:xfrm>
          <a:off x="899592" y="2446660"/>
          <a:ext cx="55880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51" name="Equation" r:id="rId4" imgW="5587920" imgH="622080" progId="Equation.DSMT4">
                  <p:embed/>
                </p:oleObj>
              </mc:Choice>
              <mc:Fallback>
                <p:oleObj name="Equation" r:id="rId4" imgW="558792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9592" y="2446660"/>
                        <a:ext cx="55880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224" y="1264645"/>
            <a:ext cx="1995427" cy="144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7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two best strategies are dual LPs to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each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other.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pl-PL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ax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pl-PL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      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min  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−3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+2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pl-PL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pl-PL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		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−3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w</a:t>
            </a:r>
            <a:r>
              <a:rPr lang="pl-PL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0</a:t>
            </a:r>
            <a:endParaRPr lang="en-US" altLang="zh-CN" sz="2000" baseline="-25000" dirty="0">
              <a:solidFill>
                <a:srgbClr val="7030A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− 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pl-PL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pl-PL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</a:t>
            </a:r>
            <a:r>
              <a:rPr lang="pl-PL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		  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− 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+w</a:t>
            </a:r>
            <a:r>
              <a:rPr lang="pl-PL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</a:t>
            </a:r>
            <a:r>
              <a:rPr lang="pl-PL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      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		   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         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pl-PL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</a:t>
            </a:r>
            <a:r>
              <a:rPr lang="pl-PL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		                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pl-PL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</a:t>
            </a:r>
            <a:r>
              <a:rPr lang="pl-PL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pl-PL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</a:t>
            </a:r>
            <a:r>
              <a:rPr lang="pl-PL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		                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pl-PL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</a:t>
            </a:r>
            <a:r>
              <a:rPr lang="pl-PL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i="1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Min-max theorem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de-DE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John von Neumann, 1928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).</a:t>
            </a:r>
            <a:endParaRPr lang="en-US" altLang="zh-CN" sz="2000" dirty="0">
              <a:solidFill>
                <a:srgbClr val="7030A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 any two-person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zero-sum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game,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rgbClr val="7030A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Zero-sum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games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111722"/>
              </p:ext>
            </p:extLst>
          </p:nvPr>
        </p:nvGraphicFramePr>
        <p:xfrm>
          <a:off x="2032000" y="4724400"/>
          <a:ext cx="41148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72" name="Equation" r:id="rId4" imgW="4114800" imgH="558720" progId="Equation.DSMT4">
                  <p:embed/>
                </p:oleObj>
              </mc:Choice>
              <mc:Fallback>
                <p:oleObj name="Equation" r:id="rId4" imgW="411480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2000" y="4724400"/>
                        <a:ext cx="41148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224" y="1264645"/>
            <a:ext cx="1995427" cy="144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1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Suppose there are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variables, and 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m+n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constraints in LP,</a:t>
            </a:r>
          </a:p>
          <a:p>
            <a:pPr marL="547200" indent="-2736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linear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equality constraint defines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</a:t>
            </a:r>
            <a:r>
              <a:rPr lang="en-US" altLang="zh-CN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hyperplane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</a:p>
          <a:p>
            <a:pPr marL="547200" indent="-2736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linear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inequality constraint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defines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half-space;</a:t>
            </a:r>
          </a:p>
          <a:p>
            <a:pPr marL="547200" indent="-2736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feasible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region of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linear program is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convex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polyhedron;</a:t>
            </a:r>
          </a:p>
          <a:p>
            <a:pPr marL="547200" indent="-2736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Each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vertex is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specified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by a set of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inequalities; (degenerate*) </a:t>
            </a:r>
          </a:p>
          <a:p>
            <a:pPr marL="547200" indent="-2736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Two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vertices are neighbors if they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share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defining inequalities.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simplex algorithm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284984"/>
            <a:ext cx="5897880" cy="30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1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Simplex (George </a:t>
            </a:r>
            <a:r>
              <a:rPr lang="en-US" altLang="zh-CN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Dantzig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1947):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each iteration, simplex has two tasks: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(1).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Check whether the current vertex is optimal (and if so, halt).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(2).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Determine where to move next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When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current vertex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</a:p>
          <a:p>
            <a:pPr marL="273600" indent="4572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Suppose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is feasible.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inequalities x ≥ 0 are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tight.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must be a vertex. Task (1):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optimal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iff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all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≤ 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Task (2): If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some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0,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not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optimal. Increase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objective function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by raising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(release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0), until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some other inequality, previously loose, now becomes tight.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Now,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 again have exactly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tight inequalities, so we are at a new vertex.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simplex algorithm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44310" y="1582208"/>
            <a:ext cx="6180713" cy="959681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lIns="72000" tIns="0" rIns="0" bIns="36000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any vertex of the feasible region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neighbor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better objective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set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88224" y="560721"/>
            <a:ext cx="16081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>
              <a:spcBef>
                <a:spcPts val="0"/>
              </a:spcBef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max   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000" baseline="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0">
              <a:spcBef>
                <a:spcPts val="0"/>
              </a:spcBef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Ax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b</a:t>
            </a:r>
          </a:p>
          <a:p>
            <a:pPr indent="0">
              <a:spcBef>
                <a:spcPts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x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endParaRPr lang="en-US" altLang="zh-CN" sz="20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7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Simplex can be started at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(0, 0), which is specified by constraints (4)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and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(5).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 move,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 release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tight constraint </a:t>
            </a:r>
            <a:r>
              <a:rPr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≥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As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gradually increased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the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first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constraint it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runs into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≤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and thus it has to stop at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3, at which point this new inequality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 tight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The new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vertex (0, 3)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 thus given by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(4)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and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(3).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simplex algorithm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05417" y="1243344"/>
            <a:ext cx="2586464" cy="2067677"/>
          </a:xfrm>
          <a:prstGeom prst="rect">
            <a:avLst/>
          </a:prstGeom>
          <a:noFill/>
          <a:ln w="12700">
            <a:noFill/>
          </a:ln>
        </p:spPr>
        <p:txBody>
          <a:bodyPr wrap="square" lIns="36000" tIns="0" rIns="36000" bIns="3600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max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+ 5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CN" sz="2000" baseline="-25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2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4     </a:t>
            </a:r>
            <a:r>
              <a:rPr lang="en-US" altLang="zh-CN" sz="2000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(1)</a:t>
            </a:r>
            <a:endParaRPr lang="en-US" altLang="zh-CN" sz="2000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27360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x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+ 2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9     </a:t>
            </a:r>
            <a:r>
              <a:rPr lang="en-US" altLang="zh-CN" sz="2000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(2)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-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  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≤ 3     </a:t>
            </a:r>
            <a:r>
              <a:rPr lang="en-US" altLang="zh-CN" sz="2000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(3)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x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     </a:t>
            </a:r>
            <a:r>
              <a:rPr lang="en-US" altLang="zh-CN" sz="2000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(4)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x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     </a:t>
            </a:r>
            <a:r>
              <a:rPr lang="en-US" altLang="zh-CN" sz="2000" dirty="0" smtClean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(5)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87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600" indent="-27360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Font typeface="+mj-lt"/>
              <a:buAutoNum type="arabicPeriod" startAt="2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When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current vertex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is not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rewrite LP:</a:t>
            </a:r>
            <a:endParaRPr lang="en-US" altLang="zh-CN" sz="1800" baseline="-25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simplex algorithm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389398"/>
              </p:ext>
            </p:extLst>
          </p:nvPr>
        </p:nvGraphicFramePr>
        <p:xfrm>
          <a:off x="971600" y="1700808"/>
          <a:ext cx="7416824" cy="428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/>
                <a:gridCol w="4896544"/>
              </a:tblGrid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 LP:</a:t>
                      </a:r>
                    </a:p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         2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+5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800" b="0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2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 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≤ 4 (1)</a:t>
                      </a:r>
                    </a:p>
                    <a:p>
                      <a:pPr algn="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+2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≤ 9 (2)</a:t>
                      </a:r>
                    </a:p>
                    <a:p>
                      <a:pPr algn="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−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≤ 3 (3)</a:t>
                      </a:r>
                    </a:p>
                    <a:p>
                      <a:pPr algn="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    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(4)</a:t>
                      </a:r>
                    </a:p>
                    <a:p>
                      <a:pPr algn="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    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(5)</a:t>
                      </a:r>
                    </a:p>
                  </a:txBody>
                  <a:tcPr marT="72000" marB="72000"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vertex: {(4), (5)}(origin).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 value: 0.</a:t>
                      </a:r>
                    </a:p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Move: increase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 is released, (3)</a:t>
                      </a:r>
                      <a:r>
                        <a:rPr lang="en-US" altLang="zh-CN" sz="18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becomes tight. Stop at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3.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vertex {(4), (3)} has local coordinates (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):</a:t>
                      </a:r>
                    </a:p>
                    <a:p>
                      <a:pPr algn="ctr"/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3+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72000" marB="720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Rewritten LP:</a:t>
                      </a:r>
                    </a:p>
                    <a:p>
                      <a:pPr algn="l"/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   15+7</a:t>
                      </a:r>
                      <a:r>
                        <a:rPr lang="en-US" altLang="zh-CN" sz="18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–5</a:t>
                      </a:r>
                      <a:r>
                        <a:rPr lang="en-US" altLang="zh-CN" sz="18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800" b="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y</a:t>
                      </a:r>
                      <a:r>
                        <a:rPr lang="en-US" altLang="zh-CN" sz="1800" b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altLang="zh-CN" sz="18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≤ 7 (1)</a:t>
                      </a:r>
                    </a:p>
                    <a:p>
                      <a:pPr algn="r"/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3</a:t>
                      </a:r>
                      <a:r>
                        <a:rPr lang="en-US" altLang="zh-CN" sz="18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−2</a:t>
                      </a:r>
                      <a:r>
                        <a:rPr lang="en-US" altLang="zh-CN" sz="18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≤ 3 (2)</a:t>
                      </a:r>
                    </a:p>
                    <a:p>
                      <a:pPr algn="r"/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</a:t>
                      </a:r>
                      <a:r>
                        <a:rPr lang="en-US" altLang="zh-CN" sz="18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(3)</a:t>
                      </a:r>
                    </a:p>
                    <a:p>
                      <a:pPr algn="r"/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       </a:t>
                      </a:r>
                      <a:r>
                        <a:rPr lang="en-US" altLang="zh-CN" sz="18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(4)</a:t>
                      </a:r>
                    </a:p>
                    <a:p>
                      <a:pPr algn="r"/>
                      <a:r>
                        <a:rPr lang="en-US" altLang="zh-CN" sz="18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</a:t>
                      </a:r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US" altLang="zh-CN" sz="18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altLang="zh-CN" sz="18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≤ 3 (5)</a:t>
                      </a:r>
                    </a:p>
                  </a:txBody>
                  <a:tcPr marT="72000" marB="7200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vertex: {(4), (3)}.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 value: 15.</a:t>
                      </a:r>
                    </a:p>
                    <a:p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Move: increase </a:t>
                      </a:r>
                      <a:r>
                        <a:rPr lang="en-US" altLang="zh-CN" sz="18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(4) is released, (2)</a:t>
                      </a:r>
                      <a:r>
                        <a:rPr lang="en-US" altLang="zh-CN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becomes tight. Stop at </a:t>
                      </a:r>
                      <a:r>
                        <a:rPr lang="en-US" altLang="zh-CN" sz="18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1.</a:t>
                      </a:r>
                    </a:p>
                    <a:p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vertex {(2), (3)} has local coordinates (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):</a:t>
                      </a:r>
                    </a:p>
                    <a:p>
                      <a:pPr algn="ctr"/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3</a:t>
                      </a:r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8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+2</a:t>
                      </a:r>
                      <a:r>
                        <a:rPr lang="en-US" altLang="zh-CN" sz="18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altLang="zh-CN" sz="18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72000" marB="72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620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600" indent="-27360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Font typeface="+mj-lt"/>
              <a:buAutoNum type="arabicPeriod" startAt="2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When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current vertex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is not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rewrite LP:</a:t>
            </a:r>
            <a:endParaRPr lang="en-US" altLang="zh-CN" sz="1800" baseline="-25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simplex algorithm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43866"/>
              </p:ext>
            </p:extLst>
          </p:nvPr>
        </p:nvGraphicFramePr>
        <p:xfrm>
          <a:off x="971600" y="1700808"/>
          <a:ext cx="7416824" cy="428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/>
                <a:gridCol w="4896544"/>
              </a:tblGrid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Rewritten LP:</a:t>
                      </a:r>
                    </a:p>
                    <a:p>
                      <a:pPr algn="l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   15+7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–5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800" b="0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y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altLang="zh-CN" sz="18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≤ 7 (1)</a:t>
                      </a:r>
                    </a:p>
                    <a:p>
                      <a:pPr algn="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3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−2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≤ 3 (2)</a:t>
                      </a:r>
                    </a:p>
                    <a:p>
                      <a:pPr algn="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(3)</a:t>
                      </a:r>
                    </a:p>
                    <a:p>
                      <a:pPr algn="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      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(4)</a:t>
                      </a:r>
                    </a:p>
                    <a:p>
                      <a:pPr algn="r"/>
                      <a:r>
                        <a:rPr lang="en-US" altLang="zh-CN" sz="18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≤ 3 (5)</a:t>
                      </a:r>
                    </a:p>
                  </a:txBody>
                  <a:tcPr marT="72000" marB="72000"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vertex: {(4), (3)}.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 value: 15.</a:t>
                      </a:r>
                    </a:p>
                    <a:p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Move: increase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(4) is released, (2)</a:t>
                      </a:r>
                      <a:r>
                        <a:rPr lang="en-US" altLang="zh-CN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becomes tight. Stop at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1.</a:t>
                      </a:r>
                    </a:p>
                    <a:p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vertex {(2), (3)} has local coordinates (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):</a:t>
                      </a:r>
                    </a:p>
                    <a:p>
                      <a:pPr algn="ctr"/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3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+2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b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72000" marB="720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Rewritten LP: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r>
                        <a:rPr lang="en-US" altLang="zh-CN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  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  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  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 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≤ 6 (1)</a:t>
                      </a:r>
                      <a:endParaRPr lang="en-US" altLang="zh-CN" sz="1800" b="0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≥ 0 (2)</a:t>
                      </a:r>
                      <a:endParaRPr lang="en-US" altLang="zh-CN" sz="1800" b="0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≥ 0 (3)</a:t>
                      </a:r>
                      <a:endParaRPr lang="en-US" altLang="zh-CN" sz="1800" b="0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  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≤ 1 (4)</a:t>
                      </a:r>
                      <a:endParaRPr lang="en-US" altLang="zh-CN" sz="1800" b="0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 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≤ 4 (5)</a:t>
                      </a:r>
                    </a:p>
                  </a:txBody>
                  <a:tcPr marT="72000" marB="7200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vertex: {(2), (3)}.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 value: 22.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Optimal: all </a:t>
                      </a:r>
                      <a:r>
                        <a:rPr lang="en-US" altLang="zh-CN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 0.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Solve (2),(3) (in</a:t>
                      </a:r>
                      <a:r>
                        <a:rPr lang="en-US" altLang="zh-CN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 LP) to get optimal solution:</a:t>
                      </a:r>
                      <a:r>
                        <a:rPr lang="en-US" altLang="zh-CN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800" b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= (1, 4).</a:t>
                      </a:r>
                    </a:p>
                  </a:txBody>
                  <a:tcPr marT="72000" marB="72000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956416" y="4286055"/>
                <a:ext cx="113814" cy="252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416" y="4286055"/>
                <a:ext cx="113814" cy="252185"/>
              </a:xfrm>
              <a:prstGeom prst="rect">
                <a:avLst/>
              </a:prstGeom>
              <a:blipFill rotWithShape="0">
                <a:blip r:embed="rId3"/>
                <a:stretch>
                  <a:fillRect l="-21053" r="-15789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418666" y="4282351"/>
                <a:ext cx="113814" cy="252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666" y="4282351"/>
                <a:ext cx="113814" cy="252185"/>
              </a:xfrm>
              <a:prstGeom prst="rect">
                <a:avLst/>
              </a:prstGeom>
              <a:blipFill rotWithShape="0">
                <a:blip r:embed="rId4"/>
                <a:stretch>
                  <a:fillRect l="-22222" r="-22222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956416" y="4544967"/>
                <a:ext cx="113814" cy="252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416" y="4544967"/>
                <a:ext cx="113814" cy="252185"/>
              </a:xfrm>
              <a:prstGeom prst="rect">
                <a:avLst/>
              </a:prstGeom>
              <a:blipFill rotWithShape="0">
                <a:blip r:embed="rId5"/>
                <a:stretch>
                  <a:fillRect l="-21053" r="-15789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418666" y="4544967"/>
                <a:ext cx="113814" cy="252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666" y="4544967"/>
                <a:ext cx="113814" cy="252185"/>
              </a:xfrm>
              <a:prstGeom prst="rect">
                <a:avLst/>
              </a:prstGeom>
              <a:blipFill rotWithShape="0">
                <a:blip r:embed="rId5"/>
                <a:stretch>
                  <a:fillRect l="-22222" r="-22222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418666" y="5373216"/>
                <a:ext cx="113814" cy="252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666" y="5373216"/>
                <a:ext cx="113814" cy="252185"/>
              </a:xfrm>
              <a:prstGeom prst="rect">
                <a:avLst/>
              </a:prstGeom>
              <a:blipFill rotWithShape="0">
                <a:blip r:embed="rId6"/>
                <a:stretch>
                  <a:fillRect l="-22222" r="-22222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418666" y="5662151"/>
                <a:ext cx="113814" cy="252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666" y="5662151"/>
                <a:ext cx="113814" cy="252185"/>
              </a:xfrm>
              <a:prstGeom prst="rect">
                <a:avLst/>
              </a:prstGeom>
              <a:blipFill rotWithShape="0">
                <a:blip r:embed="rId5"/>
                <a:stretch>
                  <a:fillRect l="-22222" r="-22222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956416" y="5374119"/>
                <a:ext cx="113814" cy="252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416" y="5374119"/>
                <a:ext cx="113814" cy="252185"/>
              </a:xfrm>
              <a:prstGeom prst="rect">
                <a:avLst/>
              </a:prstGeom>
              <a:blipFill rotWithShape="0">
                <a:blip r:embed="rId5"/>
                <a:stretch>
                  <a:fillRect l="-21053" r="-15789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956416" y="5661248"/>
                <a:ext cx="113814" cy="252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416" y="5661248"/>
                <a:ext cx="113814" cy="252185"/>
              </a:xfrm>
              <a:prstGeom prst="rect">
                <a:avLst/>
              </a:prstGeom>
              <a:blipFill rotWithShape="0">
                <a:blip r:embed="rId5"/>
                <a:stretch>
                  <a:fillRect l="-21053" r="-15789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28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Feasible region:</a:t>
            </a:r>
          </a:p>
          <a:p>
            <a:pPr marL="2736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 many constraints, empty feasible region</a:t>
            </a:r>
          </a:p>
          <a:p>
            <a:pPr marL="2736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 few constraints, unbounded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feasible region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26" y="2420888"/>
            <a:ext cx="7560000" cy="317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2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600" indent="-27360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Font typeface="+mj-lt"/>
              <a:buAutoNum type="arabicPeriod" startAt="2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When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current vertex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is not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rewrite LP:</a:t>
            </a:r>
            <a:endParaRPr lang="en-US" altLang="zh-CN" sz="1800" baseline="-25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simplex algorithm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4327"/>
              </p:ext>
            </p:extLst>
          </p:nvPr>
        </p:nvGraphicFramePr>
        <p:xfrm>
          <a:off x="971600" y="1700808"/>
          <a:ext cx="7416824" cy="428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/>
                <a:gridCol w="4896544"/>
              </a:tblGrid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altLang="zh-CN" sz="18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Rewritten LP: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r>
                        <a:rPr lang="en-US" altLang="zh-CN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18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22−   </a:t>
                      </a:r>
                      <a:r>
                        <a:rPr lang="en-US" altLang="zh-CN" sz="1800" b="0" i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   </a:t>
                      </a:r>
                      <a:r>
                        <a:rPr lang="en-US" altLang="zh-CN" sz="1800" b="0" i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   </a:t>
                      </a:r>
                      <a:r>
                        <a:rPr lang="en-US" altLang="zh-CN" sz="1800" b="0" i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  </a:t>
                      </a:r>
                      <a:r>
                        <a:rPr lang="en-US" altLang="zh-CN" sz="1800" b="0" i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≤ 6 (1)</a:t>
                      </a:r>
                      <a:endParaRPr lang="en-US" altLang="zh-CN" sz="1800" b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≥ 0 (2)</a:t>
                      </a:r>
                      <a:endParaRPr lang="en-US" altLang="zh-CN" sz="1800" b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≥ 0 (3)</a:t>
                      </a:r>
                      <a:endParaRPr lang="en-US" altLang="zh-CN" sz="1800" b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   </a:t>
                      </a:r>
                      <a:r>
                        <a:rPr lang="en-US" altLang="zh-CN" sz="1800" b="0" i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≤ 1 (4)</a:t>
                      </a:r>
                      <a:endParaRPr lang="en-US" altLang="zh-CN" sz="1800" b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  </a:t>
                      </a:r>
                      <a:r>
                        <a:rPr lang="en-US" altLang="zh-CN" sz="1800" b="0" i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en-US" altLang="zh-CN" sz="1800" b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8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≤ 4 (5)</a:t>
                      </a:r>
                    </a:p>
                  </a:txBody>
                  <a:tcPr marT="72000" marB="72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vertex: {(2), (3)}.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altLang="zh-CN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 value: 22.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altLang="zh-CN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Optimal: all </a:t>
                      </a:r>
                      <a:r>
                        <a:rPr lang="en-US" altLang="zh-CN" b="0" i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b="0" i="1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 0.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altLang="zh-CN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Solve (2), (3) in</a:t>
                      </a:r>
                      <a:r>
                        <a:rPr lang="en-US" altLang="zh-CN" b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 LP to get optimal solution:</a:t>
                      </a:r>
                      <a:r>
                        <a:rPr lang="en-US" altLang="zh-CN" b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b="0" i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800" b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800" b="0" i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800" b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= (1, 4).</a:t>
                      </a:r>
                    </a:p>
                  </a:txBody>
                  <a:tcPr marT="72000" marB="7200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endParaRPr lang="en-US" altLang="zh-CN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72000" marB="72000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956416" y="2136560"/>
                <a:ext cx="113814" cy="252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416" y="2136560"/>
                <a:ext cx="113814" cy="252185"/>
              </a:xfrm>
              <a:prstGeom prst="rect">
                <a:avLst/>
              </a:prstGeom>
              <a:blipFill rotWithShape="0">
                <a:blip r:embed="rId3"/>
                <a:stretch>
                  <a:fillRect l="-21053" r="-15789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418666" y="2132856"/>
                <a:ext cx="113814" cy="252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666" y="2132856"/>
                <a:ext cx="113814" cy="252185"/>
              </a:xfrm>
              <a:prstGeom prst="rect">
                <a:avLst/>
              </a:prstGeom>
              <a:blipFill rotWithShape="0">
                <a:blip r:embed="rId4"/>
                <a:stretch>
                  <a:fillRect l="-22222" r="-22222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956416" y="2395472"/>
                <a:ext cx="113814" cy="252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416" y="2395472"/>
                <a:ext cx="113814" cy="252185"/>
              </a:xfrm>
              <a:prstGeom prst="rect">
                <a:avLst/>
              </a:prstGeom>
              <a:blipFill rotWithShape="0">
                <a:blip r:embed="rId4"/>
                <a:stretch>
                  <a:fillRect l="-21053" r="-15789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418666" y="2395472"/>
                <a:ext cx="113814" cy="252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666" y="2395472"/>
                <a:ext cx="113814" cy="252185"/>
              </a:xfrm>
              <a:prstGeom prst="rect">
                <a:avLst/>
              </a:prstGeom>
              <a:blipFill rotWithShape="0">
                <a:blip r:embed="rId4"/>
                <a:stretch>
                  <a:fillRect l="-22222" r="-22222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418666" y="3223721"/>
                <a:ext cx="113814" cy="252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666" y="3223721"/>
                <a:ext cx="113814" cy="252185"/>
              </a:xfrm>
              <a:prstGeom prst="rect">
                <a:avLst/>
              </a:prstGeom>
              <a:blipFill rotWithShape="0">
                <a:blip r:embed="rId5"/>
                <a:stretch>
                  <a:fillRect l="-22222" r="-22222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418666" y="3512656"/>
                <a:ext cx="113814" cy="252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666" y="3512656"/>
                <a:ext cx="113814" cy="252185"/>
              </a:xfrm>
              <a:prstGeom prst="rect">
                <a:avLst/>
              </a:prstGeom>
              <a:blipFill rotWithShape="0">
                <a:blip r:embed="rId4"/>
                <a:stretch>
                  <a:fillRect l="-22222" r="-22222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956416" y="3224624"/>
                <a:ext cx="113814" cy="252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416" y="3224624"/>
                <a:ext cx="113814" cy="252185"/>
              </a:xfrm>
              <a:prstGeom prst="rect">
                <a:avLst/>
              </a:prstGeom>
              <a:blipFill rotWithShape="0">
                <a:blip r:embed="rId4"/>
                <a:stretch>
                  <a:fillRect l="-21053" r="-15789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956416" y="3511753"/>
                <a:ext cx="113814" cy="252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416" y="3511753"/>
                <a:ext cx="113814" cy="252185"/>
              </a:xfrm>
              <a:prstGeom prst="rect">
                <a:avLst/>
              </a:prstGeom>
              <a:blipFill rotWithShape="0">
                <a:blip r:embed="rId4"/>
                <a:stretch>
                  <a:fillRect l="-21053" r="-15789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792" y="3878520"/>
            <a:ext cx="3089152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6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600" indent="-273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Finding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starting vertex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can be reduced to an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LP and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solved by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simplex!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Rewrite LP this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way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    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, if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&lt;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0, multiply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both sides of the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equation by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Create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new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LP:   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Start simplex with (x=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z=b) to obtain a optimum solution (x', z').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As for 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optimum value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of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+···+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000" i="1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there are two cases: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547200" lvl="1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1).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+···+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000" i="1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=0. Then z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x' is a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starting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vertex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of the original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LP.</a:t>
            </a:r>
          </a:p>
          <a:p>
            <a:pPr marL="547200" lvl="1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2).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+···+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000" i="1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&gt;0. 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original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LP is infeasible.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simplex algorithm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326736"/>
              </p:ext>
            </p:extLst>
          </p:nvPr>
        </p:nvGraphicFramePr>
        <p:xfrm>
          <a:off x="1187624" y="2708920"/>
          <a:ext cx="292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87" name="Equation" r:id="rId4" imgW="291960" imgH="241200" progId="Equation.DSMT4">
                  <p:embed/>
                </p:oleObj>
              </mc:Choice>
              <mc:Fallback>
                <p:oleObj name="Equation" r:id="rId4" imgW="291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7624" y="2708920"/>
                        <a:ext cx="292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3454816" y="1659759"/>
            <a:ext cx="1560880" cy="959681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lIns="72000" tIns="0" rIns="72000" bIns="0" rtlCol="0">
            <a:spAutoFit/>
          </a:bodyPr>
          <a:lstStyle/>
          <a:p>
            <a:pPr indent="0">
              <a:spcBef>
                <a:spcPts val="0"/>
              </a:spcBef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min   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000" baseline="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0">
              <a:spcBef>
                <a:spcPts val="0"/>
              </a:spcBef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Ax =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</a:p>
          <a:p>
            <a:pPr indent="0">
              <a:spcBef>
                <a:spcPts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x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143488" y="3074350"/>
            <a:ext cx="1872208" cy="1267458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lIns="72000" tIns="0" rIns="72000" bIns="0" rtlCol="0">
            <a:spAutoFit/>
          </a:bodyPr>
          <a:lstStyle/>
          <a:p>
            <a:pPr indent="0">
              <a:spcBef>
                <a:spcPts val="0"/>
              </a:spcBef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min 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0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0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+···+</a:t>
            </a:r>
            <a:r>
              <a:rPr lang="en-US" altLang="zh-CN" sz="20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000" i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indent="0">
              <a:spcBef>
                <a:spcPts val="0"/>
              </a:spcBef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en-US" altLang="zh-CN" sz="16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Ax + z =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</a:p>
          <a:p>
            <a:pPr indent="0">
              <a:spcBef>
                <a:spcPts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x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</a:p>
          <a:p>
            <a:pPr indent="0">
              <a:spcBef>
                <a:spcPts val="0"/>
              </a:spcBef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 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endParaRPr lang="en-US" altLang="zh-CN" sz="20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27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600" indent="-273600"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Complexity:</a:t>
            </a:r>
          </a:p>
          <a:p>
            <a:pPr marL="547200" lvl="1"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Rewrite LP                        ;</a:t>
            </a:r>
            <a:endParaRPr lang="en-US" altLang="zh-CN" sz="2000" i="1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547200" lvl="1"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vertices;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200" lvl="1"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Simplex is an exponential-time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algorithm.</a:t>
            </a:r>
          </a:p>
          <a:p>
            <a:pPr marL="547200" lvl="1"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Ø"/>
              <a:defRPr/>
            </a:pP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   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  <a:p>
            <a:pPr marL="547200"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Ellipsoid algorithm,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Leonid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Khachiyan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1979.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200" indent="-273600"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Interior point method, </a:t>
            </a:r>
            <a:r>
              <a:rPr lang="en-US" altLang="zh-CN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Narendra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Karmarkar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1984.</a:t>
            </a:r>
          </a:p>
          <a:p>
            <a:pPr marL="547200" indent="-273600"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Ø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Smoothed Complexity, </a:t>
            </a:r>
            <a:r>
              <a:rPr lang="en-US" altLang="zh-CN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Spielman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altLang="zh-CN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Teng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2001.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None/>
              <a:defRPr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expected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 under slight random perturbations of worst-case inputs. If the smoothed complexity of an algorithm is low, then it is unlikely that the algorithm will take a long time to solve practical instances whose data are subject to slight noises and imprecisions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simplex algorithm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890495"/>
              </p:ext>
            </p:extLst>
          </p:nvPr>
        </p:nvGraphicFramePr>
        <p:xfrm>
          <a:off x="2447008" y="1592263"/>
          <a:ext cx="1447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83" name="Equation" r:id="rId4" imgW="1447560" imgH="304560" progId="Equation.DSMT4">
                  <p:embed/>
                </p:oleObj>
              </mc:Choice>
              <mc:Fallback>
                <p:oleObj name="Equation" r:id="rId4" imgW="1447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47008" y="1592263"/>
                        <a:ext cx="1447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037886"/>
              </p:ext>
            </p:extLst>
          </p:nvPr>
        </p:nvGraphicFramePr>
        <p:xfrm>
          <a:off x="1215518" y="1904503"/>
          <a:ext cx="482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84" name="Equation" r:id="rId6" imgW="482400" imgH="355320" progId="Equation.DSMT4">
                  <p:embed/>
                </p:oleObj>
              </mc:Choice>
              <mc:Fallback>
                <p:oleObj name="Equation" r:id="rId6" imgW="48240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15518" y="1904503"/>
                        <a:ext cx="4826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481512"/>
              </p:ext>
            </p:extLst>
          </p:nvPr>
        </p:nvGraphicFramePr>
        <p:xfrm>
          <a:off x="1265456" y="2947280"/>
          <a:ext cx="177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85" name="Equation" r:id="rId8" imgW="177480" imgH="177480" progId="Equation.DSMT4">
                  <p:embed/>
                </p:oleObj>
              </mc:Choice>
              <mc:Fallback>
                <p:oleObj name="Equation" r:id="rId8" imgW="177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65456" y="2947280"/>
                        <a:ext cx="1778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187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滕尚华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(1964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南加州大学计算机科学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教授。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1985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年，上海交通大学，电气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工程和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1943" lvl="1" indent="0"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科学双学士。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1988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年，南加州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大学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，计算机科学硕士。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1991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年，卡内基梅隆大学，计算机科学博士。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200">
              <a:lnSpc>
                <a:spcPct val="110000"/>
              </a:lnSpc>
              <a:spcBef>
                <a:spcPts val="0"/>
              </a:spcBef>
              <a:buClr>
                <a:srgbClr val="00B05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2008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年，算法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平滑复杂性，获理论计算机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2880" indent="0">
              <a:lnSpc>
                <a:spcPct val="110000"/>
              </a:lnSpc>
              <a:spcBef>
                <a:spcPts val="0"/>
              </a:spcBef>
              <a:buClr>
                <a:srgbClr val="00B050"/>
              </a:buClr>
              <a:buSz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领域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最高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奖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—ACM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哥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德尔奖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(Gödel Prize)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547200">
              <a:lnSpc>
                <a:spcPct val="110000"/>
              </a:lnSpc>
              <a:spcBef>
                <a:spcPts val="0"/>
              </a:spcBef>
              <a:buClr>
                <a:srgbClr val="00B05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2009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年，美国数学学会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美国数学规划学会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2880" indent="0">
              <a:lnSpc>
                <a:spcPct val="110000"/>
              </a:lnSpc>
              <a:spcBef>
                <a:spcPts val="0"/>
              </a:spcBef>
              <a:buClr>
                <a:srgbClr val="00B050"/>
              </a:buClr>
              <a:buSz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颁发的福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尔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克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森奖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(Fulkerson Prize)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547200">
              <a:lnSpc>
                <a:spcPct val="110000"/>
              </a:lnSpc>
              <a:spcBef>
                <a:spcPts val="0"/>
              </a:spcBef>
              <a:buClr>
                <a:srgbClr val="00B05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2015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年，近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线性时间拉普拉斯求解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器，再次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2880" indent="0">
              <a:lnSpc>
                <a:spcPct val="110000"/>
              </a:lnSpc>
              <a:spcBef>
                <a:spcPts val="0"/>
              </a:spcBef>
              <a:buClr>
                <a:srgbClr val="00B050"/>
              </a:buClr>
              <a:buSz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荣膺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哥德尔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奖。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547200" indent="-273600"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ACM Fellow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SIAM Fellow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2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滕尚华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9028" name="Picture 4" descr="https://nimg.ws.126.net/?url=http%3A%2F%2Fdingyue.ws.126.net%2F2021%2F0722%2F8a4a1ba7p00qwmx1g001hc0009z00d9m.png&amp;thumbnail=750x2147483647&amp;quality=85&amp;type=jpg?imageView&amp;thumbnail=750x0&amp;quality=85&amp;type=png&amp;interlace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268760"/>
            <a:ext cx="243850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10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elimination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algorithm for solving systems of linear equations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endParaRPr lang="en-US" altLang="zh-CN" sz="16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Complexity: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0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Gaussian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elimination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47601" y="1627717"/>
            <a:ext cx="7612831" cy="40626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lIns="108000" tIns="36000" rIns="0" bIns="36000" rtlCol="0">
            <a:spAutoFit/>
          </a:bodyPr>
          <a:lstStyle/>
          <a:p>
            <a:r>
              <a:rPr lang="en-US" altLang="zh-CN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 gauss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A system 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i="1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equations in </a:t>
            </a:r>
            <a:r>
              <a:rPr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 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altLang="zh-CN" sz="20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e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···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i="1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···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i="1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i="1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i="1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···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0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i="1" baseline="-250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r>
              <a:rPr lang="en-US" altLang="zh-CN" sz="20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-250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2000" i="1" baseline="-250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 A solution of the system, if one exists</a:t>
            </a:r>
          </a:p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coefficients 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halt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message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either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infeasible or not linearly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independent'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   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coefficient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largest magnitude, and swap equations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to 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−(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)·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altLang="zh-CN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gauss(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−{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}, 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−{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l-GR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&gt;1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altLang="zh-CN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49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Boolean circuit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dag of Input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gates, AND gates, OR gates, and NOT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gates. In addition, one of the gates is designated as the output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Value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When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laws of Boolean logic are applied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gates in topological order, does the output evaluate to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true?</a:t>
            </a: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circuit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evaluation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708920"/>
            <a:ext cx="2884170" cy="336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7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Value can be reduced to LP:</a:t>
            </a:r>
          </a:p>
          <a:p>
            <a:pPr marL="272880" lvl="1" indent="0"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None/>
              <a:defRPr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each gate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with constraints 0 ≤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Add additional constraints for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type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gate:</a:t>
            </a: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Value 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sense the 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general 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algorithm runs in polynomial time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a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=== A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Boolean circuit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consisting of 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polynomially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many copies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CPU's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circuit,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 unit of time,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values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gates in one layer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used to compute the values for the next.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circuit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evaluation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276872"/>
            <a:ext cx="6191250" cy="23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7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4004 Visual Transistor-level Simulation </a:t>
            </a: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B0F0"/>
              </a:buClr>
              <a:buSzTx/>
              <a:buFont typeface="Wingdings" panose="05000000000000000000" pitchFamily="2" charset="2"/>
              <a:buChar char="l"/>
              <a:defRPr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circuit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evaluation</a:t>
            </a:r>
          </a:p>
        </p:txBody>
      </p:sp>
      <p:pic>
        <p:nvPicPr>
          <p:cNvPr id="5" name="Intel 4004 Visual Transistor-level Simulation FH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1375" r="11856"/>
          <a:stretch/>
        </p:blipFill>
        <p:spPr>
          <a:xfrm>
            <a:off x="1259632" y="1700808"/>
            <a:ext cx="6318664" cy="459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Feasible region:</a:t>
            </a:r>
          </a:p>
          <a:p>
            <a:pPr marL="2736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 much constraints, empty feasible region</a:t>
            </a:r>
          </a:p>
          <a:p>
            <a:pPr marL="2736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 little constraints, unbounded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feasible region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simplex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George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Dantzig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1947):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hill-climbing on 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vertices of the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feasible polygon.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1191593"/>
            <a:ext cx="2433161" cy="10215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284984"/>
            <a:ext cx="2253804" cy="28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070" y="3284984"/>
            <a:ext cx="475437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0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network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digraph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source 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sink 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edge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capacities </a:t>
            </a:r>
            <a:r>
              <a:rPr lang="en-US" altLang="zh-CN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satisfies the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following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Capacity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constraint: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000" i="1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endParaRPr lang="en-US" altLang="zh-CN" sz="2000" i="1" baseline="-25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Flow conservation: 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flow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maximum flow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reduces to linear programming.</a:t>
            </a: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Flows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networks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30" y="1628801"/>
            <a:ext cx="6929438" cy="1907381"/>
          </a:xfrm>
          <a:prstGeom prst="rect">
            <a:avLst/>
          </a:prstGeom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715333"/>
              </p:ext>
            </p:extLst>
          </p:nvPr>
        </p:nvGraphicFramePr>
        <p:xfrm>
          <a:off x="2616136" y="3622432"/>
          <a:ext cx="1079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35" name="Equation" r:id="rId5" imgW="1079280" imgH="304560" progId="Equation.DSMT4">
                  <p:embed/>
                </p:oleObj>
              </mc:Choice>
              <mc:Fallback>
                <p:oleObj name="Equation" r:id="rId5" imgW="10792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6136" y="3622432"/>
                        <a:ext cx="1079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838691"/>
              </p:ext>
            </p:extLst>
          </p:nvPr>
        </p:nvGraphicFramePr>
        <p:xfrm>
          <a:off x="3275856" y="4353456"/>
          <a:ext cx="2032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36" name="Equation" r:id="rId7" imgW="2031840" imgH="558720" progId="Equation.DSMT4">
                  <p:embed/>
                </p:oleObj>
              </mc:Choice>
              <mc:Fallback>
                <p:oleObj name="Equation" r:id="rId7" imgW="203184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75856" y="4353456"/>
                        <a:ext cx="20320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43753"/>
              </p:ext>
            </p:extLst>
          </p:nvPr>
        </p:nvGraphicFramePr>
        <p:xfrm>
          <a:off x="2771800" y="4921368"/>
          <a:ext cx="24765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37" name="Equation" r:id="rId9" imgW="2476440" imgH="558720" progId="Equation.DSMT4">
                  <p:embed/>
                </p:oleObj>
              </mc:Choice>
              <mc:Fallback>
                <p:oleObj name="Equation" r:id="rId9" imgW="247644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71800" y="4921368"/>
                        <a:ext cx="24765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01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simulating the behavior of simplex, we get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Ford-Fulkerson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solving max-flow directly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a flow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residual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i="1" baseline="30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i="1" baseline="30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i="1" baseline="30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edges, and                  ,</a:t>
            </a:r>
            <a:endParaRPr lang="en-US" altLang="zh-CN" sz="20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200" lvl="1" indent="-2736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uv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 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000" i="1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uv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else                 ; (flow-increasing opportunities)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547200" lvl="1" indent="-2736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if  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uv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0,       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(flow-decreasing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opportunities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augmenting path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from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residual network 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i="1" baseline="30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Flows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networks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1455" y="1932184"/>
            <a:ext cx="7324441" cy="1631216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Ford-Fulkerson Method (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t, </a:t>
            </a:r>
            <a:r>
              <a:rPr lang="en-US" altLang="zh-CN" sz="2000" i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i="1" baseline="-250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 initialize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0</a:t>
            </a: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</a:t>
            </a:r>
            <a:r>
              <a:rPr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exists an augmenting path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residual network </a:t>
            </a: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i="1" baseline="30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altLang="zh-CN" sz="20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      augment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along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 </a:t>
            </a:r>
            <a:r>
              <a:rPr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0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317710"/>
              </p:ext>
            </p:extLst>
          </p:nvPr>
        </p:nvGraphicFramePr>
        <p:xfrm>
          <a:off x="2051720" y="4290130"/>
          <a:ext cx="1143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30" name="Equation" r:id="rId4" imgW="1143000" imgH="304560" progId="Equation.DSMT4">
                  <p:embed/>
                </p:oleObj>
              </mc:Choice>
              <mc:Fallback>
                <p:oleObj name="Equation" r:id="rId4" imgW="11430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1720" y="4290130"/>
                        <a:ext cx="1143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617449"/>
              </p:ext>
            </p:extLst>
          </p:nvPr>
        </p:nvGraphicFramePr>
        <p:xfrm>
          <a:off x="2310632" y="4574938"/>
          <a:ext cx="1333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31" name="Equation" r:id="rId6" imgW="1333440" imgH="355320" progId="Equation.DSMT4">
                  <p:embed/>
                </p:oleObj>
              </mc:Choice>
              <mc:Fallback>
                <p:oleObj name="Equation" r:id="rId6" imgW="133344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10632" y="4574938"/>
                        <a:ext cx="13335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887907"/>
              </p:ext>
            </p:extLst>
          </p:nvPr>
        </p:nvGraphicFramePr>
        <p:xfrm>
          <a:off x="4225728" y="4583282"/>
          <a:ext cx="1079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32" name="Equation" r:id="rId8" imgW="1079280" imgH="342720" progId="Equation.DSMT4">
                  <p:embed/>
                </p:oleObj>
              </mc:Choice>
              <mc:Fallback>
                <p:oleObj name="Equation" r:id="rId8" imgW="107928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25728" y="4583282"/>
                        <a:ext cx="10795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588799"/>
              </p:ext>
            </p:extLst>
          </p:nvPr>
        </p:nvGraphicFramePr>
        <p:xfrm>
          <a:off x="2167276" y="4883983"/>
          <a:ext cx="20701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33" name="Equation" r:id="rId10" imgW="2070000" imgH="355320" progId="Equation.DSMT4">
                  <p:embed/>
                </p:oleObj>
              </mc:Choice>
              <mc:Fallback>
                <p:oleObj name="Equation" r:id="rId10" imgW="207000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67276" y="4883983"/>
                        <a:ext cx="20701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898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simulating the behavior of simplex, we get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Ford-Fulkerson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solving max-flow directly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Current flow                                            Residual network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Flows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networks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1455" y="1932184"/>
            <a:ext cx="7324441" cy="1631216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Ford-Fulkerson Method (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t, </a:t>
            </a:r>
            <a:r>
              <a:rPr lang="en-US" altLang="zh-CN" sz="2000" i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i="1" baseline="-250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 initialize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0</a:t>
            </a: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</a:t>
            </a:r>
            <a:r>
              <a:rPr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exists an augmenting path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residual network </a:t>
            </a: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i="1" baseline="30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altLang="zh-CN" sz="20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      augment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along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 </a:t>
            </a:r>
            <a:r>
              <a:rPr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0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794" y="620688"/>
            <a:ext cx="2052638" cy="123348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48" y="3980231"/>
            <a:ext cx="7308000" cy="182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7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simulating the behavior of simplex, we get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Ford-Fulkerson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solving max-flow directly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Current flow                                            Residual network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Flows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networks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1455" y="1932184"/>
            <a:ext cx="7324441" cy="1631216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Ford-Fulkerson Method (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t, </a:t>
            </a:r>
            <a:r>
              <a:rPr lang="en-US" altLang="zh-CN" sz="2000" i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i="1" baseline="-250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 initialize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0</a:t>
            </a: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</a:t>
            </a:r>
            <a:r>
              <a:rPr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exists an augmenting path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residual network </a:t>
            </a: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i="1" baseline="30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altLang="zh-CN" sz="20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      augment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along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 </a:t>
            </a:r>
            <a:r>
              <a:rPr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0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794" y="620688"/>
            <a:ext cx="2052638" cy="12334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0" y="3986139"/>
            <a:ext cx="7308000" cy="18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5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simulating the behavior of simplex, we get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Ford-Fulkerson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solving max-flow directly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Current flow                                            Residual network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Flows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networks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1455" y="1932184"/>
            <a:ext cx="7324441" cy="1631216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Ford-Fulkerson Method (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t, </a:t>
            </a:r>
            <a:r>
              <a:rPr lang="en-US" altLang="zh-CN" sz="2000" i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i="1" baseline="-250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 initialize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0</a:t>
            </a: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</a:t>
            </a:r>
            <a:r>
              <a:rPr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exists an augmenting path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residual network </a:t>
            </a: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i="1" baseline="30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altLang="zh-CN" sz="20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      augment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along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  <a:p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 </a:t>
            </a:r>
            <a:r>
              <a:rPr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0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794" y="620688"/>
            <a:ext cx="2052638" cy="12334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94" y="3977200"/>
            <a:ext cx="7308000" cy="18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4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波形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10412</TotalTime>
  <Words>3279</Words>
  <Application>Microsoft Office PowerPoint</Application>
  <PresentationFormat>全屏显示(4:3)</PresentationFormat>
  <Paragraphs>604</Paragraphs>
  <Slides>37</Slides>
  <Notes>36</Notes>
  <HiddenSlides>0</HiddenSlides>
  <MMClips>1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2" baseType="lpstr">
      <vt:lpstr>MS Gothic</vt:lpstr>
      <vt:lpstr>华文楷体</vt:lpstr>
      <vt:lpstr>华文新魏</vt:lpstr>
      <vt:lpstr>华文行楷</vt:lpstr>
      <vt:lpstr>楷体</vt:lpstr>
      <vt:lpstr>宋体</vt:lpstr>
      <vt:lpstr>Calibri</vt:lpstr>
      <vt:lpstr>Cambria Math</vt:lpstr>
      <vt:lpstr>Candara</vt:lpstr>
      <vt:lpstr>Symbol</vt:lpstr>
      <vt:lpstr>Times New Roman</vt:lpstr>
      <vt:lpstr>Wingdings</vt:lpstr>
      <vt:lpstr>波形</vt:lpstr>
      <vt:lpstr>Equation</vt:lpstr>
      <vt:lpstr>MathType 7.0 Equation</vt:lpstr>
      <vt:lpstr>Chapter 7  Linear programming and reductions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Windows User</cp:lastModifiedBy>
  <cp:revision>842</cp:revision>
  <dcterms:modified xsi:type="dcterms:W3CDTF">2021-11-01T01:01:28Z</dcterms:modified>
</cp:coreProperties>
</file>